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CC00CC"/>
    <a:srgbClr val="E6B0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660"/>
  </p:normalViewPr>
  <p:slideViewPr>
    <p:cSldViewPr snapToGrid="0">
      <p:cViewPr>
        <p:scale>
          <a:sx n="75" d="100"/>
          <a:sy n="75" d="100"/>
        </p:scale>
        <p:origin x="15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0AD3-C6C6-4FE0-BED3-0796DEA89D4E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AA6E7-128E-4442-8C05-0E60F866AF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778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0AD3-C6C6-4FE0-BED3-0796DEA89D4E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AA6E7-128E-4442-8C05-0E60F866AF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6480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0AD3-C6C6-4FE0-BED3-0796DEA89D4E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AA6E7-128E-4442-8C05-0E60F866AF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9769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0AD3-C6C6-4FE0-BED3-0796DEA89D4E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AA6E7-128E-4442-8C05-0E60F866AF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9840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0AD3-C6C6-4FE0-BED3-0796DEA89D4E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AA6E7-128E-4442-8C05-0E60F866AF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4049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0AD3-C6C6-4FE0-BED3-0796DEA89D4E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AA6E7-128E-4442-8C05-0E60F866AF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336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0AD3-C6C6-4FE0-BED3-0796DEA89D4E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AA6E7-128E-4442-8C05-0E60F866AF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9659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0AD3-C6C6-4FE0-BED3-0796DEA89D4E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AA6E7-128E-4442-8C05-0E60F866AF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9179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0AD3-C6C6-4FE0-BED3-0796DEA89D4E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AA6E7-128E-4442-8C05-0E60F866AF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923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0AD3-C6C6-4FE0-BED3-0796DEA89D4E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AA6E7-128E-4442-8C05-0E60F866AF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386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0AD3-C6C6-4FE0-BED3-0796DEA89D4E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AA6E7-128E-4442-8C05-0E60F866AF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842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50AD3-C6C6-4FE0-BED3-0796DEA89D4E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AA6E7-128E-4442-8C05-0E60F866AF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9232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グループ化 20"/>
          <p:cNvGrpSpPr/>
          <p:nvPr/>
        </p:nvGrpSpPr>
        <p:grpSpPr>
          <a:xfrm>
            <a:off x="193103" y="3625317"/>
            <a:ext cx="7087561" cy="746564"/>
            <a:chOff x="205442" y="4209393"/>
            <a:chExt cx="6502088" cy="746564"/>
          </a:xfrm>
        </p:grpSpPr>
        <p:sp>
          <p:nvSpPr>
            <p:cNvPr id="19" name="角丸四角形 18"/>
            <p:cNvSpPr/>
            <p:nvPr/>
          </p:nvSpPr>
          <p:spPr>
            <a:xfrm>
              <a:off x="205442" y="4209393"/>
              <a:ext cx="6502088" cy="746564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394417" y="4217293"/>
              <a:ext cx="6124137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HGｺﾞｼｯｸE" panose="020B0909000000000000" pitchFamily="49" charset="-128"/>
                  <a:ea typeface="HGｺﾞｼｯｸE" panose="020B0909000000000000" pitchFamily="49" charset="-128"/>
                </a:rPr>
                <a:t>●</a:t>
              </a:r>
              <a:r>
                <a:rPr kumimoji="1" lang="ja-JP" altLang="en-US" sz="1400" b="1" dirty="0">
                  <a:latin typeface="HGｺﾞｼｯｸE" panose="020B0909000000000000" pitchFamily="49" charset="-128"/>
                  <a:ea typeface="HGｺﾞｼｯｸE" panose="020B0909000000000000" pitchFamily="49" charset="-128"/>
                </a:rPr>
                <a:t>指定の有効期間が従来の無期限から</a:t>
              </a:r>
              <a:r>
                <a:rPr kumimoji="1" lang="ja-JP" altLang="en-US" sz="1400" b="1" u="sng" dirty="0">
                  <a:solidFill>
                    <a:srgbClr val="FF3300"/>
                  </a:solidFill>
                  <a:latin typeface="HGｺﾞｼｯｸE" panose="020B0909000000000000" pitchFamily="49" charset="-128"/>
                  <a:ea typeface="HGｺﾞｼｯｸE" panose="020B0909000000000000" pitchFamily="49" charset="-128"/>
                </a:rPr>
                <a:t>５年間</a:t>
              </a:r>
              <a:r>
                <a:rPr kumimoji="1" lang="ja-JP" altLang="en-US" sz="1400" b="1" dirty="0">
                  <a:latin typeface="HGｺﾞｼｯｸE" panose="020B0909000000000000" pitchFamily="49" charset="-128"/>
                  <a:ea typeface="HGｺﾞｼｯｸE" panose="020B0909000000000000" pitchFamily="49" charset="-128"/>
                </a:rPr>
                <a:t>となりました。</a:t>
              </a:r>
              <a:endParaRPr kumimoji="1" lang="en-US" altLang="ja-JP" sz="1400" b="1" dirty="0">
                <a:latin typeface="HGｺﾞｼｯｸE" panose="020B0909000000000000" pitchFamily="49" charset="-128"/>
                <a:ea typeface="HGｺﾞｼｯｸE" panose="020B0909000000000000" pitchFamily="49" charset="-128"/>
              </a:endParaRPr>
            </a:p>
            <a:p>
              <a:r>
                <a:rPr lang="en-US" altLang="ja-JP" sz="1400" dirty="0">
                  <a:latin typeface="+mj-ea"/>
                  <a:ea typeface="+mj-ea"/>
                </a:rPr>
                <a:t>※</a:t>
              </a:r>
              <a:r>
                <a:rPr lang="ja-JP" altLang="en-US" sz="1400" dirty="0">
                  <a:latin typeface="+mj-ea"/>
                  <a:ea typeface="+mj-ea"/>
                </a:rPr>
                <a:t>旧制度で指定を受けている工事事業者のみなさまは、指定を受けた日によって、</a:t>
              </a:r>
              <a:endParaRPr lang="en-US" altLang="ja-JP" sz="1400" dirty="0">
                <a:latin typeface="+mj-ea"/>
                <a:ea typeface="+mj-ea"/>
              </a:endParaRPr>
            </a:p>
            <a:p>
              <a:r>
                <a:rPr lang="ja-JP" altLang="en-US" sz="1400" dirty="0">
                  <a:latin typeface="+mj-ea"/>
                  <a:ea typeface="+mj-ea"/>
                </a:rPr>
                <a:t>　 初回の更新までの有効期間が異なります（下表参照）</a:t>
              </a:r>
              <a:endParaRPr kumimoji="1" lang="ja-JP" altLang="en-US" sz="1400" dirty="0">
                <a:latin typeface="+mj-ea"/>
                <a:ea typeface="+mj-ea"/>
              </a:endParaRPr>
            </a:p>
          </p:txBody>
        </p:sp>
      </p:grpSp>
      <p:sp>
        <p:nvSpPr>
          <p:cNvPr id="6" name="テキスト ボックス 5"/>
          <p:cNvSpPr txBox="1"/>
          <p:nvPr/>
        </p:nvSpPr>
        <p:spPr>
          <a:xfrm>
            <a:off x="2323099" y="850955"/>
            <a:ext cx="51236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ln w="0"/>
                <a:solidFill>
                  <a:schemeClr val="accent1"/>
                </a:solidFill>
                <a:latin typeface="+mj-ea"/>
                <a:ea typeface="+mj-ea"/>
              </a:rPr>
              <a:t>最上川中部水道企業団</a:t>
            </a:r>
            <a:r>
              <a:rPr kumimoji="1" lang="ja-JP" altLang="en-US" sz="2000" dirty="0">
                <a:ln w="0"/>
                <a:solidFill>
                  <a:schemeClr val="accent1"/>
                </a:solidFill>
                <a:latin typeface="+mj-ea"/>
                <a:ea typeface="+mj-ea"/>
              </a:rPr>
              <a:t>より大切なお知らせ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99370" y="359539"/>
            <a:ext cx="716093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dist"/>
            <a:r>
              <a:rPr lang="ja-JP" altLang="en-US" sz="3200" b="1" dirty="0">
                <a:ln w="0"/>
                <a:solidFill>
                  <a:srgbClr val="FF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指定給水装置工事事業者のみなさまへ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05990" y="1242603"/>
            <a:ext cx="7088536" cy="1754326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dist"/>
            <a:r>
              <a:rPr lang="en-US" altLang="ja-JP" sz="3600" dirty="0">
                <a:solidFill>
                  <a:srgbClr val="FF0000"/>
                </a:solidFill>
                <a:latin typeface="+mn-ea"/>
              </a:rPr>
              <a:t>2019</a:t>
            </a:r>
            <a:r>
              <a:rPr kumimoji="1" lang="ja-JP" altLang="en-US" sz="3600" dirty="0">
                <a:solidFill>
                  <a:srgbClr val="FF0000"/>
                </a:solidFill>
                <a:latin typeface="+mn-ea"/>
              </a:rPr>
              <a:t>年</a:t>
            </a:r>
            <a:r>
              <a:rPr lang="en-US" altLang="ja-JP" sz="3600" dirty="0">
                <a:solidFill>
                  <a:srgbClr val="FF0000"/>
                </a:solidFill>
                <a:latin typeface="+mn-ea"/>
              </a:rPr>
              <a:t>10</a:t>
            </a:r>
            <a:r>
              <a:rPr kumimoji="1" lang="ja-JP" altLang="en-US" sz="3600" dirty="0">
                <a:solidFill>
                  <a:srgbClr val="FF0000"/>
                </a:solidFill>
                <a:latin typeface="+mn-ea"/>
              </a:rPr>
              <a:t>月</a:t>
            </a:r>
            <a:r>
              <a:rPr lang="en-US" altLang="ja-JP" sz="3600" dirty="0">
                <a:solidFill>
                  <a:srgbClr val="FF0000"/>
                </a:solidFill>
                <a:latin typeface="+mn-ea"/>
              </a:rPr>
              <a:t>1</a:t>
            </a:r>
            <a:r>
              <a:rPr lang="ja-JP" altLang="en-US" sz="3600" dirty="0">
                <a:solidFill>
                  <a:srgbClr val="FF0000"/>
                </a:solidFill>
                <a:latin typeface="+mn-ea"/>
              </a:rPr>
              <a:t>日</a:t>
            </a:r>
            <a:r>
              <a:rPr lang="ja-JP" altLang="en-US" sz="3600" dirty="0">
                <a:latin typeface="+mn-ea"/>
              </a:rPr>
              <a:t>より</a:t>
            </a:r>
            <a:endParaRPr lang="en-US" altLang="ja-JP" sz="3600" dirty="0">
              <a:latin typeface="+mn-ea"/>
            </a:endParaRPr>
          </a:p>
          <a:p>
            <a:pPr algn="dist"/>
            <a:r>
              <a:rPr kumimoji="1" lang="ja-JP" altLang="en-US" sz="3600" dirty="0">
                <a:latin typeface="+mn-ea"/>
              </a:rPr>
              <a:t>指定給水装置工事事業者は</a:t>
            </a:r>
            <a:endParaRPr kumimoji="1" lang="en-US" altLang="ja-JP" sz="3600" dirty="0">
              <a:latin typeface="+mn-ea"/>
            </a:endParaRPr>
          </a:p>
          <a:p>
            <a:pPr algn="dist"/>
            <a:r>
              <a:rPr lang="ja-JP" altLang="en-US" sz="3600" dirty="0">
                <a:solidFill>
                  <a:srgbClr val="FF0000"/>
                </a:solidFill>
                <a:latin typeface="+mn-ea"/>
              </a:rPr>
              <a:t>５</a:t>
            </a:r>
            <a:r>
              <a:rPr kumimoji="1" lang="ja-JP" altLang="en-US" sz="3600" dirty="0">
                <a:solidFill>
                  <a:srgbClr val="FF0000"/>
                </a:solidFill>
                <a:latin typeface="+mn-ea"/>
              </a:rPr>
              <a:t>年ごとの更新</a:t>
            </a:r>
            <a:r>
              <a:rPr kumimoji="1" lang="ja-JP" altLang="en-US" sz="3600" dirty="0">
                <a:solidFill>
                  <a:schemeClr val="tx1"/>
                </a:solidFill>
                <a:latin typeface="+mn-ea"/>
              </a:rPr>
              <a:t>が必要にな</a:t>
            </a:r>
            <a:r>
              <a:rPr lang="ja-JP" altLang="en-US" sz="3600" dirty="0">
                <a:solidFill>
                  <a:schemeClr val="tx1"/>
                </a:solidFill>
                <a:latin typeface="+mn-ea"/>
              </a:rPr>
              <a:t>りました</a:t>
            </a:r>
            <a:endParaRPr kumimoji="1" lang="ja-JP" altLang="en-US" sz="3600" dirty="0">
              <a:latin typeface="+mn-ea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93103" y="3020483"/>
            <a:ext cx="7091531" cy="584775"/>
          </a:xfrm>
          <a:prstGeom prst="rect">
            <a:avLst/>
          </a:prstGeom>
          <a:noFill/>
          <a:ln>
            <a:solidFill>
              <a:srgbClr val="00B05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　</a:t>
            </a:r>
            <a:r>
              <a:rPr lang="ja-JP" altLang="en-US" sz="1600" b="1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指定給水装置工事事業者の資質の維持・向上を目指して、</a:t>
            </a:r>
            <a:endParaRPr lang="en-US" altLang="ja-JP" sz="1600" b="1" dirty="0"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r>
              <a:rPr lang="ja-JP" altLang="en-US" sz="1600" b="1" dirty="0">
                <a:solidFill>
                  <a:srgbClr val="FF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　「水道法の一部を改正する法律」</a:t>
            </a:r>
            <a:r>
              <a:rPr lang="ja-JP" altLang="en-US" sz="1600" b="1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が、</a:t>
            </a:r>
            <a:r>
              <a:rPr lang="en-US" altLang="ja-JP" sz="1600" b="1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2019</a:t>
            </a:r>
            <a:r>
              <a:rPr kumimoji="1" lang="ja-JP" altLang="en-US" sz="1600" b="1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年</a:t>
            </a:r>
            <a:r>
              <a:rPr lang="en-US" altLang="ja-JP" sz="1600" b="1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10</a:t>
            </a:r>
            <a:r>
              <a:rPr lang="ja-JP" altLang="en-US" sz="1600" b="1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月</a:t>
            </a:r>
            <a:r>
              <a:rPr lang="en-US" altLang="ja-JP" sz="1600" b="1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1</a:t>
            </a:r>
            <a:r>
              <a:rPr lang="ja-JP" altLang="en-US" sz="1600" b="1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日に</a:t>
            </a:r>
            <a:r>
              <a:rPr kumimoji="1" lang="ja-JP" altLang="en-US" sz="1600" b="1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施行されました。</a:t>
            </a:r>
          </a:p>
        </p:txBody>
      </p: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702765"/>
              </p:ext>
            </p:extLst>
          </p:nvPr>
        </p:nvGraphicFramePr>
        <p:xfrm>
          <a:off x="248803" y="4433994"/>
          <a:ext cx="4355841" cy="208772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204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5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37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指定を受けた日</a:t>
                      </a:r>
                      <a:endParaRPr kumimoji="1" lang="ja-JP" altLang="en-US" sz="120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更新までの有効期間</a:t>
                      </a:r>
                      <a:endParaRPr kumimoji="1" lang="ja-JP" altLang="en-US" sz="120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00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j-ea"/>
                          <a:ea typeface="+mj-ea"/>
                        </a:rPr>
                        <a:t>H10.4.1</a:t>
                      </a:r>
                      <a:r>
                        <a:rPr kumimoji="1" lang="ja-JP" altLang="en-US" sz="1200" b="0" dirty="0">
                          <a:latin typeface="+mj-ea"/>
                          <a:ea typeface="+mj-ea"/>
                        </a:rPr>
                        <a:t>～</a:t>
                      </a:r>
                      <a:r>
                        <a:rPr kumimoji="1" lang="en-US" altLang="ja-JP" sz="1200" b="0" dirty="0">
                          <a:latin typeface="+mj-ea"/>
                          <a:ea typeface="+mj-ea"/>
                        </a:rPr>
                        <a:t>H11.3.31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2019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9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30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日～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2020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9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29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日（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5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年）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003">
                <a:tc>
                  <a:txBody>
                    <a:bodyPr/>
                    <a:lstStyle/>
                    <a:p>
                      <a:pPr marL="0" marR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j-ea"/>
                          <a:ea typeface="+mj-ea"/>
                        </a:rPr>
                        <a:t>H11.4.1</a:t>
                      </a:r>
                      <a:r>
                        <a:rPr kumimoji="1" lang="ja-JP" altLang="en-US" sz="1200" dirty="0">
                          <a:latin typeface="+mj-ea"/>
                          <a:ea typeface="+mj-ea"/>
                        </a:rPr>
                        <a:t>～</a:t>
                      </a:r>
                      <a:r>
                        <a:rPr kumimoji="1" lang="en-US" altLang="ja-JP" sz="1200" dirty="0">
                          <a:latin typeface="+mj-ea"/>
                          <a:ea typeface="+mj-ea"/>
                        </a:rPr>
                        <a:t>H15.3.31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2019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9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30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日～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2021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9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29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日（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1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年）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003">
                <a:tc>
                  <a:txBody>
                    <a:bodyPr/>
                    <a:lstStyle/>
                    <a:p>
                      <a:pPr marL="0" marR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j-ea"/>
                          <a:ea typeface="+mj-ea"/>
                        </a:rPr>
                        <a:t>H15.4.1</a:t>
                      </a:r>
                      <a:r>
                        <a:rPr kumimoji="1" lang="ja-JP" altLang="en-US" sz="1200" dirty="0">
                          <a:latin typeface="+mj-ea"/>
                          <a:ea typeface="+mj-ea"/>
                        </a:rPr>
                        <a:t>～</a:t>
                      </a:r>
                      <a:r>
                        <a:rPr kumimoji="1" lang="en-US" altLang="ja-JP" sz="1200" dirty="0">
                          <a:latin typeface="+mj-ea"/>
                          <a:ea typeface="+mj-ea"/>
                        </a:rPr>
                        <a:t>H19.3.31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2019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9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30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日～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2022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9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29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日（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2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年）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003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H19.4.1</a:t>
                      </a:r>
                      <a:r>
                        <a:rPr kumimoji="1" lang="ja-JP" altLang="en-US" sz="12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～</a:t>
                      </a:r>
                      <a:r>
                        <a:rPr kumimoji="1" lang="en-US" altLang="ja-JP" sz="12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H25.3.31</a:t>
                      </a: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2019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9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30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日～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2023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9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29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日（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3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年）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003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H25.4.1</a:t>
                      </a:r>
                      <a:r>
                        <a:rPr kumimoji="1" lang="ja-JP" altLang="en-US" sz="12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～</a:t>
                      </a:r>
                      <a:r>
                        <a:rPr kumimoji="1" lang="en-US" altLang="ja-JP" sz="12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R</a:t>
                      </a:r>
                      <a:r>
                        <a:rPr kumimoji="1" lang="ja-JP" altLang="en-US" sz="12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１</a:t>
                      </a:r>
                      <a:r>
                        <a:rPr kumimoji="1" lang="en-US" altLang="ja-JP" sz="12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.9.30</a:t>
                      </a: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2019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9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30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日～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2024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9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29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日（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4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年）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9003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R1.10.1</a:t>
                      </a: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～</a:t>
                      </a: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各新規指定を受けた日から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5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年間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20" name="グループ化 19"/>
          <p:cNvGrpSpPr/>
          <p:nvPr/>
        </p:nvGrpSpPr>
        <p:grpSpPr>
          <a:xfrm>
            <a:off x="113644" y="6595972"/>
            <a:ext cx="4737125" cy="1343691"/>
            <a:chOff x="2197324" y="6938413"/>
            <a:chExt cx="4800424" cy="1153864"/>
          </a:xfrm>
        </p:grpSpPr>
        <p:sp>
          <p:nvSpPr>
            <p:cNvPr id="17" name="角丸四角形 16"/>
            <p:cNvSpPr/>
            <p:nvPr/>
          </p:nvSpPr>
          <p:spPr>
            <a:xfrm>
              <a:off x="2214788" y="6938413"/>
              <a:ext cx="4757166" cy="1153864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197324" y="7023061"/>
              <a:ext cx="4800424" cy="1004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HGｺﾞｼｯｸE" panose="020B0909000000000000" pitchFamily="49" charset="-128"/>
                  <a:ea typeface="HGｺﾞｼｯｸE" panose="020B0909000000000000" pitchFamily="49" charset="-128"/>
                </a:rPr>
                <a:t>●</a:t>
              </a:r>
              <a:r>
                <a:rPr kumimoji="1" lang="ja-JP" altLang="en-US" sz="1400" b="1" dirty="0">
                  <a:latin typeface="HGｺﾞｼｯｸE" panose="020B0909000000000000" pitchFamily="49" charset="-128"/>
                  <a:ea typeface="HGｺﾞｼｯｸE" panose="020B0909000000000000" pitchFamily="49" charset="-128"/>
                </a:rPr>
                <a:t>指定更新の要件は</a:t>
              </a:r>
              <a:r>
                <a:rPr lang="ja-JP" altLang="en-US" sz="1400" b="1" u="sng" dirty="0">
                  <a:solidFill>
                    <a:srgbClr val="FF3300"/>
                  </a:solidFill>
                  <a:latin typeface="+mj-ea"/>
                  <a:ea typeface="+mj-ea"/>
                </a:rPr>
                <a:t>水道法第</a:t>
              </a:r>
              <a:r>
                <a:rPr lang="en-US" altLang="ja-JP" sz="1400" b="1" u="sng" dirty="0">
                  <a:solidFill>
                    <a:srgbClr val="FF3300"/>
                  </a:solidFill>
                  <a:latin typeface="+mj-ea"/>
                  <a:ea typeface="+mj-ea"/>
                </a:rPr>
                <a:t>25</a:t>
              </a:r>
              <a:r>
                <a:rPr lang="ja-JP" altLang="en-US" sz="1400" b="1" u="sng" dirty="0">
                  <a:solidFill>
                    <a:srgbClr val="FF3300"/>
                  </a:solidFill>
                  <a:latin typeface="+mj-ea"/>
                  <a:ea typeface="+mj-ea"/>
                </a:rPr>
                <a:t>条の３（指定の基準）</a:t>
              </a:r>
              <a:r>
                <a:rPr lang="ja-JP" altLang="en-US" sz="1400" b="1" dirty="0">
                  <a:latin typeface="HGｺﾞｼｯｸE" panose="020B0909000000000000" pitchFamily="49" charset="-128"/>
                  <a:ea typeface="HGｺﾞｼｯｸE" panose="020B0909000000000000" pitchFamily="49" charset="-128"/>
                </a:rPr>
                <a:t>を</a:t>
              </a:r>
              <a:endParaRPr lang="en-US" altLang="ja-JP" sz="1400" b="1" dirty="0">
                <a:latin typeface="HGｺﾞｼｯｸE" panose="020B0909000000000000" pitchFamily="49" charset="-128"/>
                <a:ea typeface="HGｺﾞｼｯｸE" panose="020B0909000000000000" pitchFamily="49" charset="-128"/>
              </a:endParaRPr>
            </a:p>
            <a:p>
              <a:r>
                <a:rPr lang="ja-JP" altLang="en-US" sz="1400" b="1" dirty="0">
                  <a:latin typeface="HGｺﾞｼｯｸE" panose="020B0909000000000000" pitchFamily="49" charset="-128"/>
                  <a:ea typeface="HGｺﾞｼｯｸE" panose="020B0909000000000000" pitchFamily="49" charset="-128"/>
                </a:rPr>
                <a:t>　　　　　　　　　　　準用し、下記の確認を行います。</a:t>
              </a:r>
              <a:endParaRPr kumimoji="1" lang="en-US" altLang="ja-JP" sz="1400" b="1" u="sng" dirty="0">
                <a:solidFill>
                  <a:srgbClr val="FF33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endParaRPr>
            </a:p>
            <a:p>
              <a:r>
                <a:rPr lang="ja-JP" altLang="en-US" sz="1400" dirty="0">
                  <a:latin typeface="+mj-ea"/>
                  <a:ea typeface="+mj-ea"/>
                </a:rPr>
                <a:t>①給水装置主任技術者の選任</a:t>
              </a:r>
              <a:endParaRPr lang="en-US" altLang="ja-JP" sz="1400" dirty="0">
                <a:latin typeface="+mj-ea"/>
                <a:ea typeface="+mj-ea"/>
              </a:endParaRPr>
            </a:p>
            <a:p>
              <a:r>
                <a:rPr kumimoji="1" lang="ja-JP" altLang="en-US" sz="1400" dirty="0">
                  <a:latin typeface="+mj-ea"/>
                  <a:ea typeface="+mj-ea"/>
                </a:rPr>
                <a:t>②給水装置工事を行うための機械器具の名称、性能及び数</a:t>
              </a:r>
              <a:endParaRPr kumimoji="1" lang="en-US" altLang="ja-JP" sz="1400" dirty="0">
                <a:latin typeface="+mj-ea"/>
                <a:ea typeface="+mj-ea"/>
              </a:endParaRPr>
            </a:p>
            <a:p>
              <a:r>
                <a:rPr lang="ja-JP" altLang="en-US" sz="1400" dirty="0">
                  <a:latin typeface="+mj-ea"/>
                  <a:ea typeface="+mj-ea"/>
                </a:rPr>
                <a:t>③水道法第</a:t>
              </a:r>
              <a:r>
                <a:rPr lang="en-US" altLang="ja-JP" sz="1400" dirty="0">
                  <a:latin typeface="+mj-ea"/>
                  <a:ea typeface="+mj-ea"/>
                </a:rPr>
                <a:t>25</a:t>
              </a:r>
              <a:r>
                <a:rPr lang="ja-JP" altLang="en-US" sz="1400" dirty="0">
                  <a:latin typeface="+mj-ea"/>
                  <a:ea typeface="+mj-ea"/>
                </a:rPr>
                <a:t>条の</a:t>
              </a:r>
              <a:r>
                <a:rPr lang="en-US" altLang="ja-JP" sz="1400" dirty="0">
                  <a:latin typeface="+mj-ea"/>
                  <a:ea typeface="+mj-ea"/>
                </a:rPr>
                <a:t>3</a:t>
              </a:r>
              <a:r>
                <a:rPr lang="ja-JP" altLang="en-US" sz="1400" dirty="0">
                  <a:latin typeface="+mj-ea"/>
                  <a:ea typeface="+mj-ea"/>
                </a:rPr>
                <a:t>で規定された欠格要件に該当しない者</a:t>
              </a:r>
              <a:endParaRPr lang="en-US" altLang="ja-JP" sz="1400" dirty="0">
                <a:latin typeface="+mj-ea"/>
                <a:ea typeface="+mj-ea"/>
              </a:endParaRPr>
            </a:p>
          </p:txBody>
        </p:sp>
      </p:grpSp>
      <p:grpSp>
        <p:nvGrpSpPr>
          <p:cNvPr id="3" name="グループ化 2"/>
          <p:cNvGrpSpPr/>
          <p:nvPr/>
        </p:nvGrpSpPr>
        <p:grpSpPr>
          <a:xfrm>
            <a:off x="127018" y="8037745"/>
            <a:ext cx="4971279" cy="1718149"/>
            <a:chOff x="199369" y="8452884"/>
            <a:chExt cx="4887326" cy="1400924"/>
          </a:xfrm>
        </p:grpSpPr>
        <p:sp>
          <p:nvSpPr>
            <p:cNvPr id="22" name="角丸四角形 21"/>
            <p:cNvSpPr/>
            <p:nvPr/>
          </p:nvSpPr>
          <p:spPr>
            <a:xfrm>
              <a:off x="199369" y="8452884"/>
              <a:ext cx="4807900" cy="139264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207120" y="8473576"/>
              <a:ext cx="4879575" cy="1380232"/>
            </a:xfrm>
            <a:prstGeom prst="rect">
              <a:avLst/>
            </a:prstGeom>
            <a:noFill/>
            <a:ln>
              <a:noFill/>
              <a:prstDash val="lgDashDotDot"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400" b="1" dirty="0">
                  <a:latin typeface="HGｺﾞｼｯｸE" panose="020B0909000000000000" pitchFamily="49" charset="-128"/>
                  <a:ea typeface="HGｺﾞｼｯｸE" panose="020B0909000000000000" pitchFamily="49" charset="-128"/>
                </a:rPr>
                <a:t>◎指定更新申請時に４項目の確認を行います</a:t>
              </a:r>
              <a:endParaRPr lang="en-US" altLang="ja-JP" sz="1400" b="1" dirty="0">
                <a:latin typeface="HGｺﾞｼｯｸE" panose="020B0909000000000000" pitchFamily="49" charset="-128"/>
                <a:ea typeface="HGｺﾞｼｯｸE" panose="020B0909000000000000" pitchFamily="49" charset="-128"/>
              </a:endParaRPr>
            </a:p>
            <a:p>
              <a:r>
                <a:rPr lang="en-US" altLang="ja-JP" sz="1000" dirty="0">
                  <a:latin typeface="+mj-ea"/>
                  <a:ea typeface="+mj-ea"/>
                </a:rPr>
                <a:t>※</a:t>
              </a:r>
              <a:r>
                <a:rPr lang="ja-JP" altLang="en-US" sz="1000" dirty="0">
                  <a:latin typeface="+mj-ea"/>
                  <a:ea typeface="+mj-ea"/>
                </a:rPr>
                <a:t>事業の運営に関する基準（法第</a:t>
              </a:r>
              <a:r>
                <a:rPr lang="en-US" altLang="ja-JP" sz="1000" dirty="0">
                  <a:latin typeface="+mj-ea"/>
                  <a:ea typeface="+mj-ea"/>
                </a:rPr>
                <a:t>25</a:t>
              </a:r>
              <a:r>
                <a:rPr lang="ja-JP" altLang="en-US" sz="1000" dirty="0">
                  <a:latin typeface="+mj-ea"/>
                  <a:ea typeface="+mj-ea"/>
                </a:rPr>
                <a:t>条の</a:t>
              </a:r>
              <a:r>
                <a:rPr lang="en-US" altLang="ja-JP" sz="1000" dirty="0">
                  <a:latin typeface="+mj-ea"/>
                  <a:ea typeface="+mj-ea"/>
                </a:rPr>
                <a:t>8</a:t>
              </a:r>
              <a:r>
                <a:rPr lang="ja-JP" altLang="en-US" sz="1000" dirty="0">
                  <a:latin typeface="+mj-ea"/>
                  <a:ea typeface="+mj-ea"/>
                </a:rPr>
                <a:t>及び法施行規則第</a:t>
              </a:r>
              <a:r>
                <a:rPr lang="en-US" altLang="ja-JP" sz="1000" dirty="0">
                  <a:latin typeface="+mj-ea"/>
                  <a:ea typeface="+mj-ea"/>
                </a:rPr>
                <a:t>36</a:t>
              </a:r>
              <a:r>
                <a:rPr lang="ja-JP" altLang="en-US" sz="1000" dirty="0">
                  <a:latin typeface="+mj-ea"/>
                  <a:ea typeface="+mj-ea"/>
                </a:rPr>
                <a:t>条）に伴い、適正に給水</a:t>
              </a:r>
            </a:p>
            <a:p>
              <a:r>
                <a:rPr lang="ja-JP" altLang="en-US" sz="1000" dirty="0">
                  <a:latin typeface="+mj-ea"/>
                  <a:ea typeface="+mj-ea"/>
                </a:rPr>
                <a:t>　　装置工事の事業を運営していることを確認</a:t>
              </a:r>
              <a:endParaRPr lang="en-US" altLang="ja-JP" sz="1000" dirty="0">
                <a:latin typeface="+mj-ea"/>
                <a:ea typeface="+mj-ea"/>
              </a:endParaRPr>
            </a:p>
            <a:p>
              <a:r>
                <a:rPr kumimoji="1" lang="en-US" altLang="ja-JP" sz="1400" dirty="0">
                  <a:latin typeface="+mj-ea"/>
                  <a:ea typeface="+mj-ea"/>
                </a:rPr>
                <a:t>ⅰ.</a:t>
              </a:r>
              <a:r>
                <a:rPr kumimoji="1" lang="ja-JP" altLang="en-US" sz="1400" dirty="0">
                  <a:latin typeface="+mj-ea"/>
                  <a:ea typeface="+mj-ea"/>
                </a:rPr>
                <a:t>指定給水装置工事事業者の講習会の受講実績</a:t>
              </a:r>
              <a:endParaRPr kumimoji="1" lang="en-US" altLang="ja-JP" sz="1400" dirty="0">
                <a:latin typeface="+mj-ea"/>
                <a:ea typeface="+mj-ea"/>
              </a:endParaRPr>
            </a:p>
            <a:p>
              <a:r>
                <a:rPr lang="en-US" altLang="ja-JP" sz="1400" dirty="0">
                  <a:latin typeface="+mj-ea"/>
                  <a:ea typeface="+mj-ea"/>
                </a:rPr>
                <a:t>ⅱ.</a:t>
              </a:r>
              <a:r>
                <a:rPr lang="ja-JP" altLang="en-US" sz="1400" dirty="0">
                  <a:latin typeface="+mj-ea"/>
                  <a:ea typeface="+mj-ea"/>
                </a:rPr>
                <a:t>指定給水装置工事事業者の業務内容</a:t>
              </a:r>
              <a:endParaRPr lang="en-US" altLang="ja-JP" sz="1400" dirty="0">
                <a:latin typeface="+mj-ea"/>
                <a:ea typeface="+mj-ea"/>
              </a:endParaRPr>
            </a:p>
            <a:p>
              <a:r>
                <a:rPr lang="ja-JP" altLang="en-US" sz="1400" dirty="0">
                  <a:latin typeface="+mj-ea"/>
                  <a:ea typeface="+mj-ea"/>
                </a:rPr>
                <a:t>　　（営業時間、漏水修繕、対応工事等）</a:t>
              </a:r>
              <a:endParaRPr lang="en-US" altLang="ja-JP" sz="1400" dirty="0">
                <a:latin typeface="+mj-ea"/>
                <a:ea typeface="+mj-ea"/>
              </a:endParaRPr>
            </a:p>
            <a:p>
              <a:r>
                <a:rPr kumimoji="1" lang="en-US" altLang="ja-JP" sz="1400" dirty="0">
                  <a:latin typeface="+mj-ea"/>
                  <a:ea typeface="+mj-ea"/>
                </a:rPr>
                <a:t>ⅲ.</a:t>
              </a:r>
              <a:r>
                <a:rPr kumimoji="1" lang="ja-JP" altLang="en-US" sz="1400" dirty="0">
                  <a:latin typeface="+mj-ea"/>
                  <a:ea typeface="+mj-ea"/>
                </a:rPr>
                <a:t>給水装置工事主任技術者の研修会の受講状況</a:t>
              </a:r>
              <a:endParaRPr kumimoji="1" lang="en-US" altLang="ja-JP" sz="1400" dirty="0">
                <a:latin typeface="+mj-ea"/>
                <a:ea typeface="+mj-ea"/>
              </a:endParaRPr>
            </a:p>
            <a:p>
              <a:r>
                <a:rPr lang="en-US" altLang="ja-JP" sz="1400" dirty="0">
                  <a:latin typeface="+mj-ea"/>
                  <a:ea typeface="+mj-ea"/>
                </a:rPr>
                <a:t>ⅳ.</a:t>
              </a:r>
              <a:r>
                <a:rPr lang="ja-JP" altLang="en-US" sz="1400" dirty="0">
                  <a:latin typeface="+mj-ea"/>
                  <a:ea typeface="+mj-ea"/>
                </a:rPr>
                <a:t>適切に作業を行うことができる技能を有する者の従事状況</a:t>
              </a:r>
              <a:endParaRPr kumimoji="1" lang="en-US" altLang="ja-JP" sz="1400" dirty="0">
                <a:latin typeface="+mj-ea"/>
                <a:ea typeface="+mj-ea"/>
              </a:endParaRPr>
            </a:p>
          </p:txBody>
        </p:sp>
      </p:grpSp>
      <p:sp>
        <p:nvSpPr>
          <p:cNvPr id="16" name="テキスト ボックス 15"/>
          <p:cNvSpPr txBox="1"/>
          <p:nvPr/>
        </p:nvSpPr>
        <p:spPr>
          <a:xfrm>
            <a:off x="4066990" y="9844856"/>
            <a:ext cx="3213674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+mj-ea"/>
                <a:ea typeface="+mj-ea"/>
              </a:rPr>
              <a:t>　　　　◇</a:t>
            </a:r>
            <a:r>
              <a:rPr lang="ja-JP" altLang="en-US" sz="1200" dirty="0">
                <a:latin typeface="+mj-ea"/>
                <a:ea typeface="+mj-ea"/>
              </a:rPr>
              <a:t>更新申請についてのお問い合せは</a:t>
            </a:r>
            <a:endParaRPr lang="en-US" altLang="ja-JP" sz="1200" dirty="0">
              <a:latin typeface="+mj-ea"/>
              <a:ea typeface="+mj-ea"/>
            </a:endParaRPr>
          </a:p>
          <a:p>
            <a:r>
              <a:rPr kumimoji="1" lang="ja-JP" altLang="en-US" sz="1200" dirty="0">
                <a:latin typeface="+mj-ea"/>
                <a:ea typeface="+mj-ea"/>
              </a:rPr>
              <a:t>　　　　　　</a:t>
            </a:r>
            <a:r>
              <a:rPr lang="ja-JP" altLang="en-US" sz="1200" dirty="0">
                <a:latin typeface="+mj-ea"/>
                <a:ea typeface="+mj-ea"/>
              </a:rPr>
              <a:t>最上川中部水道企業団　工務課</a:t>
            </a:r>
            <a:endParaRPr lang="en-US" altLang="ja-JP" sz="1200" dirty="0">
              <a:latin typeface="+mj-ea"/>
              <a:ea typeface="+mj-ea"/>
            </a:endParaRPr>
          </a:p>
          <a:p>
            <a:r>
              <a:rPr kumimoji="1" lang="ja-JP" altLang="en-US" sz="1200" dirty="0">
                <a:latin typeface="+mj-ea"/>
                <a:ea typeface="+mj-ea"/>
              </a:rPr>
              <a:t>　　　　　　</a:t>
            </a:r>
            <a:r>
              <a:rPr kumimoji="1" lang="en-US" altLang="ja-JP" sz="1200" dirty="0">
                <a:latin typeface="+mj-ea"/>
                <a:ea typeface="+mj-ea"/>
              </a:rPr>
              <a:t>TEL</a:t>
            </a:r>
            <a:r>
              <a:rPr kumimoji="1" lang="ja-JP" altLang="en-US" sz="1200" dirty="0">
                <a:latin typeface="+mj-ea"/>
                <a:ea typeface="+mj-ea"/>
              </a:rPr>
              <a:t>：</a:t>
            </a:r>
            <a:r>
              <a:rPr lang="ja-JP" altLang="en-US" sz="1200" dirty="0">
                <a:latin typeface="+mj-ea"/>
                <a:ea typeface="+mj-ea"/>
              </a:rPr>
              <a:t>０２３－６６２－２１６３</a:t>
            </a:r>
            <a:endParaRPr kumimoji="1" lang="en-US" altLang="ja-JP" sz="1200" dirty="0">
              <a:latin typeface="+mj-ea"/>
              <a:ea typeface="+mj-ea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4879779" y="6400777"/>
            <a:ext cx="2571627" cy="1677216"/>
            <a:chOff x="5077494" y="5281730"/>
            <a:chExt cx="2334643" cy="1732720"/>
          </a:xfrm>
        </p:grpSpPr>
        <p:sp>
          <p:nvSpPr>
            <p:cNvPr id="2" name="角丸四角形 1"/>
            <p:cNvSpPr/>
            <p:nvPr/>
          </p:nvSpPr>
          <p:spPr>
            <a:xfrm>
              <a:off x="5077494" y="5281730"/>
              <a:ext cx="2233997" cy="173272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テキスト ボックス 4"/>
            <p:cNvSpPr txBox="1"/>
            <p:nvPr/>
          </p:nvSpPr>
          <p:spPr>
            <a:xfrm>
              <a:off x="5130166" y="5442491"/>
              <a:ext cx="2281971" cy="14626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HGｺﾞｼｯｸE" panose="020B0909000000000000" pitchFamily="49" charset="-128"/>
                  <a:ea typeface="HGｺﾞｼｯｸE" panose="020B0909000000000000" pitchFamily="49" charset="-128"/>
                </a:rPr>
                <a:t>●</a:t>
              </a:r>
              <a:r>
                <a:rPr kumimoji="1" lang="ja-JP" altLang="en-US" sz="1400" b="1" dirty="0">
                  <a:latin typeface="HGｺﾞｼｯｸE" panose="020B0909000000000000" pitchFamily="49" charset="-128"/>
                  <a:ea typeface="HGｺﾞｼｯｸE" panose="020B0909000000000000" pitchFamily="49" charset="-128"/>
                </a:rPr>
                <a:t>更新申請に必要な書類</a:t>
              </a:r>
              <a:endParaRPr kumimoji="1" lang="en-US" altLang="ja-JP" sz="1400" b="1" dirty="0">
                <a:latin typeface="HGｺﾞｼｯｸE" panose="020B0909000000000000" pitchFamily="49" charset="-128"/>
                <a:ea typeface="HGｺﾞｼｯｸE" panose="020B0909000000000000" pitchFamily="49" charset="-128"/>
              </a:endParaRPr>
            </a:p>
            <a:p>
              <a:r>
                <a:rPr lang="ja-JP" altLang="en-US" sz="1200" dirty="0">
                  <a:latin typeface="+mj-ea"/>
                  <a:ea typeface="+mj-ea"/>
                </a:rPr>
                <a:t>・</a:t>
              </a:r>
              <a:r>
                <a:rPr lang="ja-JP" altLang="en-US" sz="1200" u="sng" dirty="0">
                  <a:solidFill>
                    <a:srgbClr val="FF0000"/>
                  </a:solidFill>
                  <a:latin typeface="+mj-ea"/>
                  <a:ea typeface="+mj-ea"/>
                </a:rPr>
                <a:t>様式第１</a:t>
              </a:r>
              <a:r>
                <a:rPr lang="ja-JP" altLang="en-US" sz="1200" dirty="0">
                  <a:latin typeface="+mj-ea"/>
                  <a:ea typeface="+mj-ea"/>
                </a:rPr>
                <a:t>及び</a:t>
              </a:r>
              <a:r>
                <a:rPr lang="ja-JP" altLang="en-US" sz="1200" u="sng" dirty="0">
                  <a:solidFill>
                    <a:srgbClr val="FF0000"/>
                  </a:solidFill>
                  <a:latin typeface="+mj-ea"/>
                  <a:ea typeface="+mj-ea"/>
                </a:rPr>
                <a:t>第２</a:t>
              </a:r>
              <a:endParaRPr lang="en-US" altLang="ja-JP" sz="1200" u="sng" dirty="0">
                <a:solidFill>
                  <a:srgbClr val="FF0000"/>
                </a:solidFill>
                <a:latin typeface="+mj-ea"/>
                <a:ea typeface="+mj-ea"/>
              </a:endParaRPr>
            </a:p>
            <a:p>
              <a:r>
                <a:rPr kumimoji="1" lang="ja-JP" altLang="en-US" sz="1200" dirty="0">
                  <a:latin typeface="+mj-ea"/>
                  <a:ea typeface="+mj-ea"/>
                </a:rPr>
                <a:t>・</a:t>
              </a:r>
              <a:r>
                <a:rPr lang="ja-JP" altLang="en-US" sz="1200" u="sng" dirty="0">
                  <a:solidFill>
                    <a:srgbClr val="FF0000"/>
                  </a:solidFill>
                  <a:latin typeface="+mj-ea"/>
                  <a:ea typeface="+mj-ea"/>
                </a:rPr>
                <a:t>機械器具調書</a:t>
              </a:r>
              <a:endParaRPr kumimoji="1" lang="en-US" altLang="ja-JP" sz="1200" u="sng" dirty="0">
                <a:solidFill>
                  <a:srgbClr val="FF0000"/>
                </a:solidFill>
                <a:latin typeface="+mj-ea"/>
                <a:ea typeface="+mj-ea"/>
              </a:endParaRPr>
            </a:p>
            <a:p>
              <a:r>
                <a:rPr lang="ja-JP" altLang="en-US" sz="1200" dirty="0">
                  <a:latin typeface="+mj-ea"/>
                  <a:ea typeface="+mj-ea"/>
                </a:rPr>
                <a:t>・</a:t>
              </a:r>
              <a:r>
                <a:rPr lang="ja-JP" altLang="en-US" sz="1200" u="sng" dirty="0">
                  <a:solidFill>
                    <a:srgbClr val="FF0000"/>
                  </a:solidFill>
                  <a:latin typeface="+mj-ea"/>
                  <a:ea typeface="+mj-ea"/>
                </a:rPr>
                <a:t>定款</a:t>
              </a:r>
              <a:r>
                <a:rPr lang="ja-JP" altLang="en-US" sz="1200" dirty="0">
                  <a:latin typeface="+mj-ea"/>
                  <a:ea typeface="+mj-ea"/>
                </a:rPr>
                <a:t>及び</a:t>
              </a:r>
              <a:r>
                <a:rPr lang="ja-JP" altLang="en-US" sz="1200" u="sng" dirty="0">
                  <a:solidFill>
                    <a:srgbClr val="FF0000"/>
                  </a:solidFill>
                  <a:latin typeface="+mj-ea"/>
                  <a:ea typeface="+mj-ea"/>
                </a:rPr>
                <a:t>登記事項証明書</a:t>
              </a:r>
              <a:r>
                <a:rPr lang="ja-JP" altLang="en-US" sz="1200" dirty="0">
                  <a:latin typeface="+mj-ea"/>
                  <a:ea typeface="+mj-ea"/>
                </a:rPr>
                <a:t>（法人）</a:t>
              </a:r>
              <a:endParaRPr lang="en-US" altLang="ja-JP" sz="1200" dirty="0">
                <a:latin typeface="+mj-ea"/>
                <a:ea typeface="+mj-ea"/>
              </a:endParaRPr>
            </a:p>
            <a:p>
              <a:r>
                <a:rPr lang="ja-JP" altLang="en-US" sz="1200" dirty="0">
                  <a:latin typeface="+mj-ea"/>
                  <a:ea typeface="+mj-ea"/>
                </a:rPr>
                <a:t>　</a:t>
              </a:r>
              <a:r>
                <a:rPr lang="ja-JP" altLang="en-US" sz="1200" dirty="0">
                  <a:latin typeface="+mj-ea"/>
                </a:rPr>
                <a:t>又は</a:t>
              </a:r>
              <a:r>
                <a:rPr lang="ja-JP" altLang="en-US" sz="1200" u="sng" dirty="0">
                  <a:solidFill>
                    <a:srgbClr val="FF0000"/>
                  </a:solidFill>
                  <a:latin typeface="+mj-ea"/>
                </a:rPr>
                <a:t>住民票</a:t>
              </a:r>
              <a:r>
                <a:rPr lang="ja-JP" altLang="en-US" sz="1200" dirty="0">
                  <a:latin typeface="+mj-ea"/>
                </a:rPr>
                <a:t>（個人）</a:t>
              </a:r>
              <a:endParaRPr lang="en-US" altLang="ja-JP" sz="1200" dirty="0">
                <a:latin typeface="+mj-ea"/>
                <a:ea typeface="+mj-ea"/>
              </a:endParaRPr>
            </a:p>
            <a:p>
              <a:r>
                <a:rPr lang="ja-JP" altLang="en-US" sz="1200" dirty="0">
                  <a:latin typeface="+mj-ea"/>
                  <a:ea typeface="+mj-ea"/>
                </a:rPr>
                <a:t>・選任する主任技術者の確認書類</a:t>
              </a:r>
              <a:endParaRPr lang="en-US" altLang="ja-JP" sz="1200" dirty="0">
                <a:latin typeface="+mj-ea"/>
                <a:ea typeface="+mj-ea"/>
              </a:endParaRPr>
            </a:p>
            <a:p>
              <a:r>
                <a:rPr lang="ja-JP" altLang="en-US" sz="1200" dirty="0">
                  <a:latin typeface="+mj-ea"/>
                  <a:ea typeface="+mj-ea"/>
                </a:rPr>
                <a:t>（</a:t>
              </a:r>
              <a:r>
                <a:rPr lang="ja-JP" altLang="en-US" sz="1200" u="sng" dirty="0">
                  <a:solidFill>
                    <a:srgbClr val="FF0000"/>
                  </a:solidFill>
                  <a:latin typeface="+mj-ea"/>
                  <a:ea typeface="+mj-ea"/>
                </a:rPr>
                <a:t>免状</a:t>
              </a:r>
              <a:r>
                <a:rPr lang="ja-JP" altLang="en-US" sz="1200" dirty="0">
                  <a:latin typeface="+mj-ea"/>
                  <a:ea typeface="+mj-ea"/>
                </a:rPr>
                <a:t>又は</a:t>
              </a:r>
              <a:r>
                <a:rPr lang="ja-JP" altLang="en-US" sz="1200" u="sng" dirty="0">
                  <a:solidFill>
                    <a:srgbClr val="FF0000"/>
                  </a:solidFill>
                  <a:latin typeface="+mj-ea"/>
                  <a:ea typeface="+mj-ea"/>
                </a:rPr>
                <a:t>技術者証</a:t>
              </a:r>
              <a:r>
                <a:rPr lang="ja-JP" altLang="en-US" sz="1200" dirty="0">
                  <a:latin typeface="+mj-ea"/>
                  <a:ea typeface="+mj-ea"/>
                </a:rPr>
                <a:t>等）</a:t>
              </a:r>
              <a:endParaRPr lang="en-US" altLang="ja-JP" sz="1200" dirty="0">
                <a:latin typeface="+mj-ea"/>
                <a:ea typeface="+mj-ea"/>
              </a:endParaRPr>
            </a:p>
          </p:txBody>
        </p:sp>
      </p:grpSp>
      <p:grpSp>
        <p:nvGrpSpPr>
          <p:cNvPr id="18" name="グループ化 17"/>
          <p:cNvGrpSpPr/>
          <p:nvPr/>
        </p:nvGrpSpPr>
        <p:grpSpPr>
          <a:xfrm>
            <a:off x="5098297" y="8194609"/>
            <a:ext cx="2402744" cy="1392644"/>
            <a:chOff x="5160737" y="8317990"/>
            <a:chExt cx="2250020" cy="1037958"/>
          </a:xfrm>
        </p:grpSpPr>
        <p:sp>
          <p:nvSpPr>
            <p:cNvPr id="11" name="角丸四角形 10"/>
            <p:cNvSpPr/>
            <p:nvPr/>
          </p:nvSpPr>
          <p:spPr>
            <a:xfrm>
              <a:off x="5160737" y="8317990"/>
              <a:ext cx="2127167" cy="1037958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5202567" y="8389925"/>
              <a:ext cx="2208190" cy="9175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b="1" dirty="0">
                  <a:latin typeface="HGｺﾞｼｯｸE" panose="020B0909000000000000" pitchFamily="49" charset="-128"/>
                  <a:ea typeface="HGｺﾞｼｯｸE" panose="020B0909000000000000" pitchFamily="49" charset="-128"/>
                </a:rPr>
                <a:t>◎４項目確認資料</a:t>
              </a:r>
              <a:endParaRPr kumimoji="1" lang="en-US" altLang="ja-JP" sz="1400" b="1" dirty="0">
                <a:latin typeface="HGｺﾞｼｯｸE" panose="020B0909000000000000" pitchFamily="49" charset="-128"/>
                <a:ea typeface="HGｺﾞｼｯｸE" panose="020B0909000000000000" pitchFamily="49" charset="-128"/>
              </a:endParaRPr>
            </a:p>
            <a:p>
              <a:r>
                <a:rPr kumimoji="1" lang="ja-JP" altLang="en-US" sz="1200" dirty="0">
                  <a:latin typeface="+mj-ea"/>
                  <a:ea typeface="+mj-ea"/>
                </a:rPr>
                <a:t>・講習会</a:t>
              </a:r>
              <a:r>
                <a:rPr lang="ja-JP" altLang="en-US" sz="1200" dirty="0">
                  <a:latin typeface="+mj-ea"/>
                  <a:ea typeface="+mj-ea"/>
                </a:rPr>
                <a:t>の</a:t>
              </a:r>
              <a:r>
                <a:rPr kumimoji="1" lang="ja-JP" altLang="en-US" sz="1200" dirty="0">
                  <a:latin typeface="+mj-ea"/>
                  <a:ea typeface="+mj-ea"/>
                </a:rPr>
                <a:t>受講修了証等</a:t>
              </a:r>
              <a:endParaRPr kumimoji="1" lang="en-US" altLang="ja-JP" sz="1200" dirty="0">
                <a:latin typeface="+mj-ea"/>
                <a:ea typeface="+mj-ea"/>
              </a:endParaRPr>
            </a:p>
            <a:p>
              <a:r>
                <a:rPr kumimoji="1" lang="ja-JP" altLang="en-US" sz="1200" dirty="0">
                  <a:latin typeface="+mj-ea"/>
                  <a:ea typeface="+mj-ea"/>
                </a:rPr>
                <a:t>・外部研修の受講実施履歴等</a:t>
              </a:r>
              <a:endParaRPr kumimoji="1" lang="en-US" altLang="ja-JP" sz="1200" dirty="0">
                <a:latin typeface="+mj-ea"/>
                <a:ea typeface="+mj-ea"/>
              </a:endParaRPr>
            </a:p>
            <a:p>
              <a:r>
                <a:rPr lang="en-US" altLang="ja-JP" sz="1200" dirty="0">
                  <a:latin typeface="+mj-ea"/>
                  <a:ea typeface="+mj-ea"/>
                </a:rPr>
                <a:t>  </a:t>
              </a:r>
              <a:r>
                <a:rPr lang="en-US" altLang="ja-JP" sz="1100" dirty="0">
                  <a:latin typeface="+mj-ea"/>
                  <a:ea typeface="+mj-ea"/>
                </a:rPr>
                <a:t>※</a:t>
              </a:r>
              <a:r>
                <a:rPr lang="ja-JP" altLang="en-US" sz="1100" dirty="0">
                  <a:latin typeface="+mj-ea"/>
                  <a:ea typeface="+mj-ea"/>
                </a:rPr>
                <a:t>自社内研修は不要</a:t>
              </a:r>
              <a:endParaRPr lang="en-US" altLang="ja-JP" sz="1100" dirty="0">
                <a:latin typeface="+mj-ea"/>
                <a:ea typeface="+mj-ea"/>
              </a:endParaRPr>
            </a:p>
            <a:p>
              <a:r>
                <a:rPr lang="ja-JP" altLang="en-US" sz="1200" dirty="0">
                  <a:latin typeface="+mj-ea"/>
                  <a:ea typeface="+mj-ea"/>
                </a:rPr>
                <a:t>・施工者の経験の有無及び</a:t>
              </a:r>
              <a:endParaRPr lang="en-US" altLang="ja-JP" sz="1200" dirty="0">
                <a:latin typeface="+mj-ea"/>
                <a:ea typeface="+mj-ea"/>
              </a:endParaRPr>
            </a:p>
            <a:p>
              <a:r>
                <a:rPr lang="ja-JP" altLang="en-US" sz="1200" dirty="0">
                  <a:latin typeface="+mj-ea"/>
                  <a:ea typeface="+mj-ea"/>
                </a:rPr>
                <a:t>　配管技能の資格の有無</a:t>
              </a:r>
              <a:endParaRPr lang="en-US" altLang="ja-JP" sz="1200" dirty="0">
                <a:latin typeface="+mj-ea"/>
                <a:ea typeface="+mj-ea"/>
              </a:endParaRPr>
            </a:p>
          </p:txBody>
        </p:sp>
      </p:grpSp>
      <p:grpSp>
        <p:nvGrpSpPr>
          <p:cNvPr id="25" name="グループ化 24"/>
          <p:cNvGrpSpPr/>
          <p:nvPr/>
        </p:nvGrpSpPr>
        <p:grpSpPr>
          <a:xfrm>
            <a:off x="4803104" y="4720969"/>
            <a:ext cx="2529888" cy="1611012"/>
            <a:chOff x="5038898" y="5123284"/>
            <a:chExt cx="2321407" cy="1435010"/>
          </a:xfrm>
        </p:grpSpPr>
        <p:sp>
          <p:nvSpPr>
            <p:cNvPr id="23" name="角丸四角形吹き出し 22"/>
            <p:cNvSpPr/>
            <p:nvPr/>
          </p:nvSpPr>
          <p:spPr>
            <a:xfrm>
              <a:off x="5038898" y="5123284"/>
              <a:ext cx="2321407" cy="1435010"/>
            </a:xfrm>
            <a:prstGeom prst="wedgeRoundRectCallout">
              <a:avLst>
                <a:gd name="adj1" fmla="val -66615"/>
                <a:gd name="adj2" fmla="val -23449"/>
                <a:gd name="adj3" fmla="val 16667"/>
              </a:avLst>
            </a:prstGeom>
            <a:solidFill>
              <a:srgbClr val="FF0000"/>
            </a:solidFill>
            <a:ln>
              <a:solidFill>
                <a:schemeClr val="accent1">
                  <a:lumMod val="7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5039684" y="5252761"/>
              <a:ext cx="2294399" cy="10417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solidFill>
                    <a:schemeClr val="bg1"/>
                  </a:solidFill>
                  <a:latin typeface="ＤＨＰ平成ゴシックW5" panose="020B0500000000000000" pitchFamily="50" charset="-128"/>
                  <a:ea typeface="ＤＨＰ平成ゴシックW5" panose="020B0500000000000000" pitchFamily="50" charset="-128"/>
                </a:rPr>
                <a:t>更新については、対象となる</a:t>
              </a:r>
              <a:r>
                <a:rPr lang="ja-JP" altLang="en-US" sz="1400" dirty="0">
                  <a:solidFill>
                    <a:schemeClr val="bg1"/>
                  </a:solidFill>
                  <a:latin typeface="ＤＨＰ平成ゴシックW5" panose="020B0500000000000000" pitchFamily="50" charset="-128"/>
                  <a:ea typeface="ＤＨＰ平成ゴシックW5" panose="020B0500000000000000" pitchFamily="50" charset="-128"/>
                </a:rPr>
                <a:t>指定給水装置</a:t>
              </a:r>
              <a:r>
                <a:rPr kumimoji="1" lang="ja-JP" altLang="en-US" sz="1400" dirty="0">
                  <a:solidFill>
                    <a:schemeClr val="bg1"/>
                  </a:solidFill>
                  <a:latin typeface="ＤＨＰ平成ゴシックW5" panose="020B0500000000000000" pitchFamily="50" charset="-128"/>
                  <a:ea typeface="ＤＨＰ平成ゴシックW5" panose="020B0500000000000000" pitchFamily="50" charset="-128"/>
                </a:rPr>
                <a:t>工事事業者さま宛に、</a:t>
              </a:r>
              <a:r>
                <a:rPr lang="ja-JP" altLang="en-US" sz="1400" b="1" u="sng" dirty="0">
                  <a:solidFill>
                    <a:schemeClr val="bg1"/>
                  </a:solidFill>
                  <a:latin typeface="ＤＨＰ平成ゴシックW5" panose="020B0500000000000000" pitchFamily="50" charset="-128"/>
                  <a:ea typeface="ＤＦ特太ゴシック体" panose="020B0509000000000000" pitchFamily="49" charset="-128"/>
                </a:rPr>
                <a:t>郵送</a:t>
              </a:r>
              <a:r>
                <a:rPr kumimoji="1" lang="ja-JP" altLang="en-US" sz="1400" b="1" u="sng" dirty="0">
                  <a:solidFill>
                    <a:schemeClr val="bg1"/>
                  </a:solidFill>
                  <a:latin typeface="ＤＦ特太ゴシック体" panose="020B0509000000000000" pitchFamily="49" charset="-128"/>
                  <a:ea typeface="ＤＦ特太ゴシック体" panose="020B0509000000000000" pitchFamily="49" charset="-128"/>
                </a:rPr>
                <a:t>にて通知をします。</a:t>
              </a:r>
              <a:endParaRPr kumimoji="1" lang="en-US" altLang="ja-JP" sz="1400" b="1" u="sng" dirty="0"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endParaRPr>
            </a:p>
            <a:p>
              <a:r>
                <a:rPr lang="ja-JP" altLang="en-US" sz="1400" dirty="0">
                  <a:solidFill>
                    <a:schemeClr val="bg1"/>
                  </a:solidFill>
                  <a:latin typeface="ＤＦ平成ゴシック体W5" panose="020B0509000000000000" pitchFamily="49" charset="-128"/>
                  <a:ea typeface="ＤＦ平成ゴシック体W5" panose="020B0509000000000000" pitchFamily="49" charset="-128"/>
                </a:rPr>
                <a:t>なお、郵便の不着や未更新の方への</a:t>
              </a:r>
              <a:r>
                <a:rPr kumimoji="1" lang="ja-JP" altLang="en-US" sz="1400" b="1" u="sng" dirty="0">
                  <a:solidFill>
                    <a:schemeClr val="bg1"/>
                  </a:solidFill>
                  <a:latin typeface="ＤＦ特太ゴシック体" panose="020B0509000000000000" pitchFamily="49" charset="-128"/>
                  <a:ea typeface="ＤＦ特太ゴシック体" panose="020B0509000000000000" pitchFamily="49" charset="-128"/>
                </a:rPr>
                <a:t>再通知はいたしません。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40504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341</Words>
  <Application>Microsoft Office PowerPoint</Application>
  <PresentationFormat>ユーザー設定</PresentationFormat>
  <Paragraphs>55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ＤＦ特太ゴシック体</vt:lpstr>
      <vt:lpstr>ＤＦ平成ゴシック体W5</vt:lpstr>
      <vt:lpstr>ＤＨＰ平成ゴシックW5</vt:lpstr>
      <vt:lpstr>HGｺﾞｼｯｸE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D3270</dc:creator>
  <cp:lastModifiedBy>user</cp:lastModifiedBy>
  <cp:revision>11</cp:revision>
  <cp:lastPrinted>2021-03-16T23:53:12Z</cp:lastPrinted>
  <dcterms:modified xsi:type="dcterms:W3CDTF">2021-03-23T05:36:02Z</dcterms:modified>
</cp:coreProperties>
</file>